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2584" y="-2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50F2-04BD-524E-A6EF-C20116141456}" type="datetimeFigureOut">
              <a:rPr lang="en-US" smtClean="0"/>
              <a:t>10/4/13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CA5C2-4D93-614D-B014-E6776AB82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57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50F2-04BD-524E-A6EF-C20116141456}" type="datetimeFigureOut">
              <a:rPr lang="en-US" smtClean="0"/>
              <a:t>10/4/13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CA5C2-4D93-614D-B014-E6776AB82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083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50F2-04BD-524E-A6EF-C20116141456}" type="datetimeFigureOut">
              <a:rPr lang="en-US" smtClean="0"/>
              <a:t>10/4/13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CA5C2-4D93-614D-B014-E6776AB82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776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50F2-04BD-524E-A6EF-C20116141456}" type="datetimeFigureOut">
              <a:rPr lang="en-US" smtClean="0"/>
              <a:t>10/4/13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CA5C2-4D93-614D-B014-E6776AB82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594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50F2-04BD-524E-A6EF-C20116141456}" type="datetimeFigureOut">
              <a:rPr lang="en-US" smtClean="0"/>
              <a:t>10/4/13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CA5C2-4D93-614D-B014-E6776AB82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0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50F2-04BD-524E-A6EF-C20116141456}" type="datetimeFigureOut">
              <a:rPr lang="en-US" smtClean="0"/>
              <a:t>10/4/13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CA5C2-4D93-614D-B014-E6776AB82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550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50F2-04BD-524E-A6EF-C20116141456}" type="datetimeFigureOut">
              <a:rPr lang="en-US" smtClean="0"/>
              <a:t>10/4/13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CA5C2-4D93-614D-B014-E6776AB82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410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50F2-04BD-524E-A6EF-C20116141456}" type="datetimeFigureOut">
              <a:rPr lang="en-US" smtClean="0"/>
              <a:t>10/4/13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CA5C2-4D93-614D-B014-E6776AB82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238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50F2-04BD-524E-A6EF-C20116141456}" type="datetimeFigureOut">
              <a:rPr lang="en-US" smtClean="0"/>
              <a:t>10/4/13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CA5C2-4D93-614D-B014-E6776AB82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070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50F2-04BD-524E-A6EF-C20116141456}" type="datetimeFigureOut">
              <a:rPr lang="en-US" smtClean="0"/>
              <a:t>10/4/13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CA5C2-4D93-614D-B014-E6776AB82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055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150F2-04BD-524E-A6EF-C20116141456}" type="datetimeFigureOut">
              <a:rPr lang="en-US" smtClean="0"/>
              <a:t>10/4/13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6CA5C2-4D93-614D-B014-E6776AB82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87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150F2-04BD-524E-A6EF-C20116141456}" type="datetimeFigureOut">
              <a:rPr lang="en-US" smtClean="0"/>
              <a:t>10/4/13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6CA5C2-4D93-614D-B014-E6776AB82C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988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hyperlink" Target="http://history.fnal.gov/botqrk.html" TargetMode="External"/><Relationship Id="rId5" Type="http://schemas.openxmlformats.org/officeDocument/2006/relationships/hyperlink" Target="http://www.osti.gov/accomplishments/lederman.html" TargetMode="External"/><Relationship Id="rId6" Type="http://schemas.openxmlformats.org/officeDocument/2006/relationships/hyperlink" Target="http://en.wikipedia.org/wiki/Bottom_quark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9696" y="0"/>
            <a:ext cx="7594304" cy="41549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100" dirty="0" smtClean="0">
                <a:latin typeface="Apple Chancery"/>
                <a:cs typeface="Apple Chancery"/>
              </a:rPr>
              <a:t>1977: Lederman and the Discovery of the Upsilon</a:t>
            </a:r>
            <a:endParaRPr lang="en-US" sz="2100" dirty="0">
              <a:latin typeface="Apple Chancery"/>
              <a:cs typeface="Apple Chancery"/>
            </a:endParaRPr>
          </a:p>
        </p:txBody>
      </p:sp>
      <p:pic>
        <p:nvPicPr>
          <p:cNvPr id="8" name="Picture 7" descr="botqrk_pic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49696" cy="14003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399" y="1062036"/>
            <a:ext cx="15242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pple Casual"/>
                <a:cs typeface="Apple Casual"/>
              </a:rPr>
              <a:t>Leon Lederman</a:t>
            </a:r>
          </a:p>
        </p:txBody>
      </p:sp>
      <p:pic>
        <p:nvPicPr>
          <p:cNvPr id="10" name="Picture 9" descr="VCSummer1977_pic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1550" y="5217020"/>
            <a:ext cx="4102450" cy="16409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247920"/>
            <a:ext cx="507225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Sources: </a:t>
            </a:r>
            <a:r>
              <a:rPr lang="en-US" sz="1000" dirty="0" smtClean="0">
                <a:hlinkClick r:id="rId4"/>
              </a:rPr>
              <a:t>http://history.fnal.gov/botqrk.html</a:t>
            </a:r>
            <a:r>
              <a:rPr lang="en-US" sz="1000" dirty="0" smtClean="0"/>
              <a:t>,</a:t>
            </a:r>
          </a:p>
          <a:p>
            <a:pPr algn="ctr"/>
            <a:r>
              <a:rPr lang="en-US" sz="1000" dirty="0" smtClean="0">
                <a:hlinkClick r:id="rId5"/>
              </a:rPr>
              <a:t>http://www.osti.gov/accomplishments/lederman.html</a:t>
            </a:r>
            <a:r>
              <a:rPr lang="en-US" sz="1000" dirty="0" smtClean="0"/>
              <a:t>, </a:t>
            </a:r>
            <a:r>
              <a:rPr lang="en-US" sz="1000" dirty="0" smtClean="0">
                <a:hlinkClick r:id="rId6"/>
              </a:rPr>
              <a:t>http://en.wikipedia.org/wiki/Bottom_quark</a:t>
            </a:r>
            <a:endParaRPr lang="en-US" sz="1000" dirty="0" smtClean="0"/>
          </a:p>
          <a:p>
            <a:pPr algn="ctr"/>
            <a:endParaRPr lang="en-US" sz="1000" dirty="0" smtClean="0"/>
          </a:p>
          <a:p>
            <a:pPr algn="ctr"/>
            <a:endParaRPr lang="en-US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5041550" y="6488668"/>
            <a:ext cx="4102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FFFF"/>
                </a:solidFill>
                <a:latin typeface="Apple Casual"/>
                <a:cs typeface="Apple Casual"/>
              </a:rPr>
              <a:t>Location: </a:t>
            </a:r>
            <a:r>
              <a:rPr lang="en-US" b="1" dirty="0" err="1" smtClean="0">
                <a:solidFill>
                  <a:srgbClr val="FFFFFF"/>
                </a:solidFill>
                <a:latin typeface="Apple Casual"/>
                <a:cs typeface="Apple Casual"/>
              </a:rPr>
              <a:t>Fermilab</a:t>
            </a:r>
            <a:r>
              <a:rPr lang="en-US" b="1" dirty="0" smtClean="0">
                <a:solidFill>
                  <a:srgbClr val="FFFFFF"/>
                </a:solidFill>
                <a:latin typeface="Apple Casual"/>
                <a:cs typeface="Apple Casual"/>
              </a:rPr>
              <a:t>, near Chicago, IL</a:t>
            </a:r>
            <a:endParaRPr lang="en-US" b="1" dirty="0">
              <a:solidFill>
                <a:srgbClr val="FFFFFF"/>
              </a:solidFill>
              <a:latin typeface="Apple Casual"/>
              <a:cs typeface="Apple Casu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1400590"/>
            <a:ext cx="5041551" cy="9233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i="1" u="sng" dirty="0" smtClean="0"/>
              <a:t>What is the Upsilon?</a:t>
            </a:r>
          </a:p>
          <a:p>
            <a:pPr algn="just"/>
            <a:endParaRPr lang="en-US" sz="800" dirty="0"/>
          </a:p>
          <a:p>
            <a:pPr marL="285750" indent="-285750" algn="just">
              <a:buFont typeface="Wingdings" charset="2"/>
              <a:buChar char="Ø"/>
            </a:pPr>
            <a:r>
              <a:rPr lang="en-US" sz="1400" dirty="0" smtClean="0"/>
              <a:t>A sub-nuclear particle that is formed from a bottom quark and its antiparticle and is about 10 times heavier than a proton.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5041550" y="1400590"/>
            <a:ext cx="4102450" cy="29238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i="1" u="sng" dirty="0" smtClean="0"/>
              <a:t>Leading up to the Discovery:</a:t>
            </a:r>
          </a:p>
          <a:p>
            <a:endParaRPr lang="en-US" sz="800" dirty="0" smtClean="0"/>
          </a:p>
          <a:p>
            <a:pPr algn="just"/>
            <a:r>
              <a:rPr lang="en-US" dirty="0" smtClean="0"/>
              <a:t>	</a:t>
            </a:r>
            <a:r>
              <a:rPr lang="en-US" sz="1400" dirty="0" smtClean="0"/>
              <a:t>For some time, it was believed that matter was made up of just two quarks: the “up” quark and the “down” quark. Some particles that last for a very short period of time (&lt; ten millionths of a second), however, consist of another quark, called the “strange” quark.</a:t>
            </a:r>
          </a:p>
          <a:p>
            <a:pPr algn="just"/>
            <a:r>
              <a:rPr lang="en-US" sz="1400" dirty="0" smtClean="0"/>
              <a:t>	The fourth quark, the “charmed” quark was discovered in 1974. (Many of the contributions were also done at </a:t>
            </a:r>
            <a:r>
              <a:rPr lang="en-US" sz="1400" dirty="0" err="1" smtClean="0"/>
              <a:t>Fermilab</a:t>
            </a:r>
            <a:r>
              <a:rPr lang="en-US" sz="1400" dirty="0" smtClean="0"/>
              <a:t>.) Then, in 1977, the Upsilon particle was discovered by Lederman and colleagues.</a:t>
            </a:r>
          </a:p>
          <a:p>
            <a:pPr algn="just"/>
            <a:endParaRPr lang="en-US" sz="8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1503810" y="544368"/>
            <a:ext cx="7640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u="sng" dirty="0" smtClean="0"/>
              <a:t>About Leon Lederman</a:t>
            </a:r>
            <a:r>
              <a:rPr lang="en-US" dirty="0" smtClean="0"/>
              <a:t>: He earned his Ph.D. at Columbia University in 1952. </a:t>
            </a:r>
          </a:p>
          <a:p>
            <a:pPr algn="ctr"/>
            <a:r>
              <a:rPr lang="en-US" dirty="0" smtClean="0"/>
              <a:t>Lederman and his partners were awarded the Nobel Prize in Physics in 1988.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2372039"/>
            <a:ext cx="5041550" cy="1938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u="sng" dirty="0" smtClean="0"/>
              <a:t>The Experiment:</a:t>
            </a:r>
          </a:p>
          <a:p>
            <a:endParaRPr lang="en-US" sz="800" i="1" u="sng" dirty="0" smtClean="0"/>
          </a:p>
          <a:p>
            <a:pPr algn="just"/>
            <a:r>
              <a:rPr lang="en-US" dirty="0" smtClean="0"/>
              <a:t>	</a:t>
            </a:r>
            <a:r>
              <a:rPr lang="en-US" sz="1400" dirty="0" smtClean="0"/>
              <a:t>Lederman and his team studied what occurs when a proton beam from the accelerator collides with a platinum target, producing a pair of either </a:t>
            </a:r>
            <a:r>
              <a:rPr lang="en-US" sz="1400" dirty="0" err="1" smtClean="0"/>
              <a:t>muons</a:t>
            </a:r>
            <a:r>
              <a:rPr lang="en-US" sz="1400" dirty="0" smtClean="0"/>
              <a:t> or electrons. 	</a:t>
            </a:r>
          </a:p>
          <a:p>
            <a:pPr algn="just"/>
            <a:r>
              <a:rPr lang="en-US" sz="1400" dirty="0"/>
              <a:t>	</a:t>
            </a:r>
            <a:r>
              <a:rPr lang="en-US" sz="1400" dirty="0" smtClean="0"/>
              <a:t>In May of 1977, however, data-taking was halted for four days when a fire broke out.  Luckily, the equipment was able to be salvaged and cleaned.</a:t>
            </a:r>
          </a:p>
          <a:p>
            <a:pPr algn="just"/>
            <a:endParaRPr lang="en-US" sz="600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4324468"/>
            <a:ext cx="5041550" cy="190821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i="1" u="sng" dirty="0" smtClean="0"/>
              <a:t>Key Facts about the Bottom Quark:</a:t>
            </a:r>
          </a:p>
          <a:p>
            <a:endParaRPr lang="en-US" sz="800" dirty="0" smtClean="0"/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/>
              <a:t>It is a product in most top quark decays as well as the decay of the Higgs Boson.  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/>
              <a:t>Via the weak interaction, the bottom quark can decay into an up or charm quark.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1400" dirty="0" smtClean="0"/>
              <a:t>It is about four times as massive as a proton and has a charge of -1/3 e.</a:t>
            </a:r>
          </a:p>
          <a:p>
            <a:endParaRPr lang="en-US" sz="600" dirty="0"/>
          </a:p>
        </p:txBody>
      </p:sp>
      <p:sp>
        <p:nvSpPr>
          <p:cNvPr id="17" name="TextBox 16"/>
          <p:cNvSpPr txBox="1"/>
          <p:nvPr/>
        </p:nvSpPr>
        <p:spPr>
          <a:xfrm>
            <a:off x="5072250" y="4324468"/>
            <a:ext cx="4071750" cy="89255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i="1" u="sng" dirty="0" smtClean="0"/>
              <a:t>Importance of this Work: </a:t>
            </a:r>
          </a:p>
          <a:p>
            <a:pPr algn="ctr"/>
            <a:endParaRPr lang="en-US" sz="400" i="1" u="sng" dirty="0" smtClean="0"/>
          </a:p>
          <a:p>
            <a:pPr algn="just"/>
            <a:r>
              <a:rPr lang="en-US" sz="1400" dirty="0"/>
              <a:t>	</a:t>
            </a:r>
            <a:r>
              <a:rPr lang="en-US" sz="1400" dirty="0" smtClean="0"/>
              <a:t>The discovery of the Upsilon provided evidence for a fifth quark (the bottom quark).</a:t>
            </a:r>
          </a:p>
        </p:txBody>
      </p:sp>
    </p:spTree>
    <p:extLst>
      <p:ext uri="{BB962C8B-B14F-4D97-AF65-F5344CB8AC3E}">
        <p14:creationId xmlns:p14="http://schemas.microsoft.com/office/powerpoint/2010/main" val="2652630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185</Words>
  <Application>Microsoft Macintosh PowerPoint</Application>
  <PresentationFormat>On-screen Show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 Owner</dc:creator>
  <cp:lastModifiedBy>Mac Owner</cp:lastModifiedBy>
  <cp:revision>47</cp:revision>
  <dcterms:created xsi:type="dcterms:W3CDTF">2013-10-05T03:17:29Z</dcterms:created>
  <dcterms:modified xsi:type="dcterms:W3CDTF">2013-10-05T05:17:05Z</dcterms:modified>
</cp:coreProperties>
</file>